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2" r:id="rId26"/>
    <p:sldId id="283" r:id="rId27"/>
    <p:sldId id="285" r:id="rId28"/>
    <p:sldId id="286" r:id="rId29"/>
    <p:sldId id="288" r:id="rId30"/>
    <p:sldId id="287" r:id="rId31"/>
    <p:sldId id="281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7060308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g65AFRMCccNDl1HjZgWejenOlu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F8E9B-19D6-4DCF-AD84-8CFA8CC7BD2F}">
  <a:tblStyle styleId="{FE4F8E9B-19D6-4DCF-AD84-8CFA8CC7B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6659" autoAdjust="0"/>
  </p:normalViewPr>
  <p:slideViewPr>
    <p:cSldViewPr snapToGrid="0">
      <p:cViewPr varScale="1">
        <p:scale>
          <a:sx n="125" d="100"/>
          <a:sy n="125" d="100"/>
        </p:scale>
        <p:origin x="264" y="9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8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(10-15 </a:t>
            </a:r>
            <a:r>
              <a:rPr lang="vi-VN" dirty="0" err="1"/>
              <a:t>phút</a:t>
            </a:r>
            <a:r>
              <a:rPr lang="vi-V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 HV </a:t>
            </a:r>
            <a:r>
              <a:rPr lang="vi-VN" dirty="0" err="1"/>
              <a:t>gặp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trong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Thảo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(5phút)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viên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dung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Hôm nay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biết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45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(1phút)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hay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53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94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 value</a:t>
            </a:r>
          </a:p>
          <a:p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(p−</a:t>
            </a:r>
            <a:r>
              <a:rPr lang="vi-VN" dirty="0" err="1"/>
              <a:t>value</a:t>
            </a:r>
            <a:r>
              <a:rPr lang="vi-VN" dirty="0"/>
              <a:t>)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H</a:t>
            </a:r>
            <a:r>
              <a:rPr lang="en-US" dirty="0"/>
              <a:t>0</a:t>
            </a:r>
            <a:r>
              <a:rPr lang="vi-VN" dirty="0"/>
              <a:t> khi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a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,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miền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a. </a:t>
            </a:r>
            <a:r>
              <a:rPr lang="vi-VN" dirty="0" err="1"/>
              <a:t>Chẳng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“Chi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gia công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”,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khi đo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1 </a:t>
            </a:r>
            <a:r>
              <a:rPr lang="vi-VN" dirty="0" err="1"/>
              <a:t>milimét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cho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đo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hơn 1 </a:t>
            </a:r>
            <a:r>
              <a:rPr lang="vi-VN" dirty="0" err="1"/>
              <a:t>milimét</a:t>
            </a:r>
            <a:r>
              <a:rPr lang="vi-VN" dirty="0"/>
              <a:t>.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nhưng do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ngẫu</a:t>
            </a:r>
            <a:r>
              <a:rPr lang="vi-VN" dirty="0"/>
              <a:t> nhiên trong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đo </a:t>
            </a:r>
            <a:r>
              <a:rPr lang="vi-VN" dirty="0" err="1"/>
              <a:t>đạc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ta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sai,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.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khi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cho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92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1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100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ko </a:t>
            </a:r>
            <a:r>
              <a:rPr lang="en-US" dirty="0" err="1"/>
              <a:t>hề</a:t>
            </a:r>
            <a:r>
              <a:rPr lang="en-US" dirty="0"/>
              <a:t> =1.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4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75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04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3567529" y="-1609307"/>
            <a:ext cx="5056942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>
            <a:spLocks noGrp="1"/>
          </p:cNvSpPr>
          <p:nvPr>
            <p:ph type="title"/>
          </p:nvPr>
        </p:nvSpPr>
        <p:spPr>
          <a:xfrm rot="5400000">
            <a:off x="7481547" y="2304710"/>
            <a:ext cx="5115606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 rot="5400000">
            <a:off x="2147547" y="-247990"/>
            <a:ext cx="5115606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  <a:defRPr sz="40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5" name="Google Shape;15;p54"/>
          <p:cNvCxnSpPr/>
          <p:nvPr/>
        </p:nvCxnSpPr>
        <p:spPr>
          <a:xfrm rot="10800000">
            <a:off x="838202" y="893620"/>
            <a:ext cx="10386389" cy="0"/>
          </a:xfrm>
          <a:prstGeom prst="straightConnector1">
            <a:avLst/>
          </a:prstGeom>
          <a:noFill/>
          <a:ln w="25400" cap="flat" cmpd="sng">
            <a:solidFill>
              <a:srgbClr val="27278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15645" y="139074"/>
            <a:ext cx="657087" cy="6570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336431" y="1122362"/>
            <a:ext cx="9612923" cy="289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vi-VN" dirty="0" err="1"/>
              <a:t>Bài</a:t>
            </a:r>
            <a:r>
              <a:rPr lang="en-US" dirty="0"/>
              <a:t> 6</a:t>
            </a:r>
            <a:br>
              <a:rPr lang="en-US" dirty="0"/>
            </a:b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4317476"/>
            <a:ext cx="9144000" cy="149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vi-VN" dirty="0" err="1"/>
              <a:t>Khóa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37D0-B722-4719-867A-1CFEA48E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(null hypothesis) – H0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mà</a:t>
                </a:r>
                <a:r>
                  <a:rPr lang="en-US" dirty="0"/>
                  <a:t> ta </a:t>
                </a:r>
                <a:r>
                  <a:rPr lang="en-US" dirty="0" err="1"/>
                  <a:t>muốn</a:t>
                </a:r>
                <a:r>
                  <a:rPr lang="en-US" dirty="0"/>
                  <a:t> </a:t>
                </a:r>
                <a:r>
                  <a:rPr lang="en-US" dirty="0" err="1"/>
                  <a:t>kiểm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endParaRPr lang="en-US" dirty="0"/>
              </a:p>
              <a:p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(alternative hypothesis)-H1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: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coca </a:t>
                </a:r>
                <a:r>
                  <a:rPr lang="en-US" dirty="0" err="1"/>
                  <a:t>mà</a:t>
                </a:r>
                <a:r>
                  <a:rPr lang="en-US" dirty="0"/>
                  <a:t> 1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dân</a:t>
                </a:r>
                <a:r>
                  <a:rPr lang="en-US" dirty="0"/>
                  <a:t> </a:t>
                </a:r>
                <a:r>
                  <a:rPr lang="en-US" dirty="0" err="1"/>
                  <a:t>Mỹ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uống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 </a:t>
                </a:r>
                <a:r>
                  <a:rPr lang="en-US" dirty="0" err="1"/>
                  <a:t>trước</a:t>
                </a: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≠2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≥2 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207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08197" r="-73684" b="-3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08197" r="-495" b="-34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19811" r="-73684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19811" r="-495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221905" r="-73684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221905" r="-495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893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30246-272A-4616-B4B3-10493B9C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tâp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D1B319-F18D-4B2D-99DC-BF20EA674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ở </a:t>
            </a:r>
            <a:r>
              <a:rPr lang="en-US" dirty="0" err="1"/>
              <a:t>trên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9A5F-9550-4EB3-9ED8-0F79FA2E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3185" y="4027232"/>
                <a:ext cx="10515600" cy="24677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en-US" dirty="0" err="1"/>
                  <a:t>mắc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loại</a:t>
                </a:r>
                <a:r>
                  <a:rPr lang="en-US" dirty="0"/>
                  <a:t> 1 – </a:t>
                </a:r>
                <a:r>
                  <a:rPr lang="en-US" dirty="0" err="1"/>
                  <a:t>mức</a:t>
                </a:r>
                <a:r>
                  <a:rPr lang="en-US" dirty="0"/>
                  <a:t> ý </a:t>
                </a:r>
                <a:r>
                  <a:rPr lang="en-US" dirty="0" err="1"/>
                  <a:t>nghĩa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Pvalue</a:t>
                </a:r>
                <a:r>
                  <a:rPr lang="en-US" dirty="0"/>
                  <a:t>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phạm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bác</a:t>
                </a:r>
                <a:r>
                  <a:rPr lang="en-US" dirty="0"/>
                  <a:t> </a:t>
                </a:r>
                <a:r>
                  <a:rPr lang="en-US" dirty="0" err="1"/>
                  <a:t>bỏ</a:t>
                </a:r>
                <a:r>
                  <a:rPr lang="en-US" dirty="0"/>
                  <a:t> H0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P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ư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đủ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ơ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ở để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ỏ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gi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ả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thuy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b="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3185" y="4027232"/>
                <a:ext cx="10515600" cy="2467778"/>
              </a:xfrm>
              <a:blipFill>
                <a:blip r:embed="rId3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Chấp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Bác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hỏ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đúng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sai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233" t="-10280" r="-100465" b="-1775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00233" t="-10280" r="-465" b="-1775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126882" r="-200465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224468" r="-200465" b="-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6DD5C-3D79-445C-8BFE-E27A32085E69}"/>
              </a:ext>
            </a:extLst>
          </p:cNvPr>
          <p:cNvCxnSpPr/>
          <p:nvPr/>
        </p:nvCxnSpPr>
        <p:spPr>
          <a:xfrm>
            <a:off x="2401677" y="1861888"/>
            <a:ext cx="2577947" cy="641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27DDB1F7-97B1-4980-AAEE-E7AB4F06F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6700" y="1179980"/>
            <a:ext cx="2209800" cy="2162719"/>
          </a:xfrm>
          <a:prstGeom prst="rect">
            <a:avLst/>
          </a:prstGeom>
          <a:solidFill>
            <a:srgbClr val="FFE57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5B36D87-49A2-4B6F-9C1C-1DD8119BA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08" y="1318423"/>
            <a:ext cx="924251" cy="83034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3881-C26B-4437-9672-6638D5E6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8850-A3AE-40B7-8E81-1B5C20A87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biểu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đối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Tính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toán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giá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trị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4B5B-5AD1-4988-A93C-CB710969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87A19-5052-4FA6-B00C-1111E2EC0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One Sample T test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3C41D57-30F5-4149-8D7C-D7A0C858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334944"/>
            <a:ext cx="4772025" cy="298132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D2ADB7-52BC-4CB8-A8AF-DEA7BF22D2A3}"/>
              </a:ext>
            </a:extLst>
          </p:cNvPr>
          <p:cNvSpPr/>
          <p:nvPr/>
        </p:nvSpPr>
        <p:spPr>
          <a:xfrm>
            <a:off x="8967787" y="2334944"/>
            <a:ext cx="3093720" cy="2809620"/>
          </a:xfrm>
          <a:custGeom>
            <a:avLst/>
            <a:gdLst>
              <a:gd name="connsiteX0" fmla="*/ 0 w 3093720"/>
              <a:gd name="connsiteY0" fmla="*/ 2615935 h 2809620"/>
              <a:gd name="connsiteX1" fmla="*/ 678180 w 3093720"/>
              <a:gd name="connsiteY1" fmla="*/ 2494015 h 2809620"/>
              <a:gd name="connsiteX2" fmla="*/ 1120140 w 3093720"/>
              <a:gd name="connsiteY2" fmla="*/ 215635 h 2809620"/>
              <a:gd name="connsiteX3" fmla="*/ 1539240 w 3093720"/>
              <a:gd name="connsiteY3" fmla="*/ 360415 h 2809620"/>
              <a:gd name="connsiteX4" fmla="*/ 2125980 w 3093720"/>
              <a:gd name="connsiteY4" fmla="*/ 2562595 h 2809620"/>
              <a:gd name="connsiteX5" fmla="*/ 3093720 w 3093720"/>
              <a:gd name="connsiteY5" fmla="*/ 2661655 h 28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3720" h="2809620">
                <a:moveTo>
                  <a:pt x="0" y="2615935"/>
                </a:moveTo>
                <a:cubicBezTo>
                  <a:pt x="245745" y="2755000"/>
                  <a:pt x="491490" y="2894065"/>
                  <a:pt x="678180" y="2494015"/>
                </a:cubicBezTo>
                <a:cubicBezTo>
                  <a:pt x="864870" y="2093965"/>
                  <a:pt x="976630" y="571235"/>
                  <a:pt x="1120140" y="215635"/>
                </a:cubicBezTo>
                <a:cubicBezTo>
                  <a:pt x="1263650" y="-139965"/>
                  <a:pt x="1371600" y="-30745"/>
                  <a:pt x="1539240" y="360415"/>
                </a:cubicBezTo>
                <a:cubicBezTo>
                  <a:pt x="1706880" y="751575"/>
                  <a:pt x="1866900" y="2179055"/>
                  <a:pt x="2125980" y="2562595"/>
                </a:cubicBezTo>
                <a:cubicBezTo>
                  <a:pt x="2385060" y="2946135"/>
                  <a:pt x="2739390" y="2803895"/>
                  <a:pt x="3093720" y="266165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84E6CE-EC8D-46AB-A148-245985C89050}"/>
              </a:ext>
            </a:extLst>
          </p:cNvPr>
          <p:cNvCxnSpPr/>
          <p:nvPr/>
        </p:nvCxnSpPr>
        <p:spPr>
          <a:xfrm flipH="1">
            <a:off x="10202227" y="1996806"/>
            <a:ext cx="69533" cy="3657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206C-7361-49DD-887A-52464CA4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FA2420-74AD-4F95-A956-D40EFEC0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491586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491586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67708" r="-73418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67708" r="-495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118382" r="-73418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118382" r="-495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220000" r="-7341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220000" r="-495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645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AF29-AE4F-48D1-B1F6-6262BEAD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Sử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kê</a:t>
                </a:r>
                <a:r>
                  <a:rPr lang="en-US" dirty="0"/>
                  <a:t> t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𝒕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_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𝒔𝒕𝒂𝒕𝒊𝒔𝒕𝒊𝒄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DDFC41-E34F-495B-9E51-724A610DE4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00" y="1226938"/>
            <a:ext cx="4573905" cy="4511040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6D74D-4FD3-47B4-8DEC-BD3C296B758E}"/>
              </a:ext>
            </a:extLst>
          </p:cNvPr>
          <p:cNvGrpSpPr/>
          <p:nvPr/>
        </p:nvGrpSpPr>
        <p:grpSpPr>
          <a:xfrm>
            <a:off x="1979123" y="3289375"/>
            <a:ext cx="3055585" cy="1429892"/>
            <a:chOff x="999960" y="3615443"/>
            <a:chExt cx="4452541" cy="18922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B7B84E-A261-4F93-8EFC-BFB58F5AF480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020DF3-D945-4DBA-9B08-E79DF8EA818C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323711"/>
              <a:chOff x="1553378" y="5184027"/>
              <a:chExt cx="3137916" cy="32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2" name="image5.png">
            <a:extLst>
              <a:ext uri="{FF2B5EF4-FFF2-40B4-BE49-F238E27FC236}">
                <a16:creationId xmlns:a16="http://schemas.microsoft.com/office/drawing/2014/main" id="{3F3FC8B5-EEFC-4CFC-8A6B-F6D5D51BFF76}"/>
              </a:ext>
            </a:extLst>
          </p:cNvPr>
          <p:cNvPicPr/>
          <p:nvPr/>
        </p:nvPicPr>
        <p:blipFill>
          <a:blip r:embed="rId7"/>
          <a:srcRect t="5669" r="2258"/>
          <a:stretch>
            <a:fillRect/>
          </a:stretch>
        </p:blipFill>
        <p:spPr>
          <a:xfrm>
            <a:off x="464044" y="4944811"/>
            <a:ext cx="2580369" cy="1422093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51D39-6DD0-4597-A3B3-12F3397B141F}"/>
              </a:ext>
            </a:extLst>
          </p:cNvPr>
          <p:cNvSpPr txBox="1"/>
          <p:nvPr/>
        </p:nvSpPr>
        <p:spPr>
          <a:xfrm>
            <a:off x="4701222" y="4382380"/>
            <a:ext cx="34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13" name="image2.png">
            <a:extLst>
              <a:ext uri="{FF2B5EF4-FFF2-40B4-BE49-F238E27FC236}">
                <a16:creationId xmlns:a16="http://schemas.microsoft.com/office/drawing/2014/main" id="{E0F56E14-692C-4D03-8D9B-572FC42E557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862647" y="4869806"/>
            <a:ext cx="2580369" cy="13178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217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756D-5E33-46E6-9397-FF15DDAE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r>
              <a:rPr lang="en-US" sz="32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E11A-FC00-4D91-9AE6-0562557BB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sci</a:t>
            </a:r>
            <a:r>
              <a:rPr lang="en-US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py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.stats.ttest</a:t>
            </a:r>
            <a:r>
              <a:rPr lang="en-US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_1samp(a, popmean=u0)</a:t>
            </a:r>
            <a:endParaRPr lang="en-US" sz="18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dirty="0"/>
              <a:t>Parameters</a:t>
            </a:r>
          </a:p>
          <a:p>
            <a:pPr lvl="1"/>
            <a:r>
              <a:rPr lang="en-US" dirty="0"/>
              <a:t>a : </a:t>
            </a:r>
            <a:r>
              <a:rPr lang="en-US" dirty="0" err="1"/>
              <a:t>array_like</a:t>
            </a:r>
            <a:r>
              <a:rPr lang="en-US" dirty="0"/>
              <a:t> - 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lvl="1"/>
            <a:r>
              <a:rPr lang="en-US" dirty="0" err="1"/>
              <a:t>popmean</a:t>
            </a:r>
            <a:r>
              <a:rPr lang="en-US" dirty="0"/>
              <a:t>: float </a:t>
            </a:r>
            <a:r>
              <a:rPr lang="en-US" dirty="0" err="1"/>
              <a:t>hoặc</a:t>
            </a:r>
            <a:r>
              <a:rPr lang="en-US" dirty="0"/>
              <a:t> array –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lvl="1"/>
            <a:r>
              <a:rPr lang="en-US" dirty="0"/>
              <a:t>axis: int or None, optional</a:t>
            </a:r>
          </a:p>
          <a:p>
            <a:pPr lvl="1"/>
            <a:r>
              <a:rPr lang="en-US" dirty="0" err="1"/>
              <a:t>nan_policy</a:t>
            </a:r>
            <a:r>
              <a:rPr lang="en-US" dirty="0"/>
              <a:t> : {'propagate', 'raise', 'omit'}, optional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nan,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định'propagate</a:t>
            </a:r>
            <a:r>
              <a:rPr lang="en-US" dirty="0"/>
              <a:t>':</a:t>
            </a:r>
          </a:p>
          <a:p>
            <a:pPr marL="114300" indent="0">
              <a:buNone/>
            </a:pPr>
            <a:r>
              <a:rPr lang="en-US" dirty="0"/>
              <a:t>Returns</a:t>
            </a:r>
          </a:p>
          <a:p>
            <a:pPr lvl="1"/>
            <a:r>
              <a:rPr lang="en-US" dirty="0"/>
              <a:t>statistic : float or array (t-statistic)        </a:t>
            </a:r>
          </a:p>
          <a:p>
            <a:pPr lvl="1"/>
            <a:r>
              <a:rPr lang="en-US" dirty="0" err="1"/>
              <a:t>pvalue</a:t>
            </a:r>
            <a:r>
              <a:rPr lang="en-US" dirty="0"/>
              <a:t> : float or array (Two-sided p-value)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8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398F-5056-4F2F-9DA4-1361076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1FFDC-0633-467B-859F-F618CF257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372475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Do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ttest_1samp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Pvalue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(t- statistic, </a:t>
            </a:r>
            <a:r>
              <a:rPr lang="en-US" sz="2400" dirty="0" err="1"/>
              <a:t>pvalue</a:t>
            </a:r>
            <a:r>
              <a:rPr lang="en-US" sz="2400" dirty="0"/>
              <a:t>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ra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BA7790-BEDF-4491-BE95-5E1C1C821687}"/>
              </a:ext>
            </a:extLst>
          </p:cNvPr>
          <p:cNvGrpSpPr/>
          <p:nvPr/>
        </p:nvGrpSpPr>
        <p:grpSpPr>
          <a:xfrm>
            <a:off x="8820150" y="1490119"/>
            <a:ext cx="3219450" cy="1556503"/>
            <a:chOff x="999960" y="3615443"/>
            <a:chExt cx="4452541" cy="2128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15B05C-782E-4A4A-B6B8-3D3D8F15128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3AB5A3-13EB-45BD-ABAB-BCE40566F3A9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559868"/>
              <a:chOff x="1553378" y="5184027"/>
              <a:chExt cx="3137916" cy="559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2308" r="-20915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2308" r="-21642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90305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𝑃𝑣𝑎𝑙𝑢𝑒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t-statistic</a:t>
                          </a:r>
                          <a:r>
                            <a:rPr lang="en-US" sz="2400" baseline="0" dirty="0"/>
                            <a:t> &lt;0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104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t-statistic</a:t>
                          </a:r>
                          <a:r>
                            <a:rPr lang="en-US" sz="2400" baseline="0" dirty="0"/>
                            <a:t> &gt;0</a:t>
                          </a: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090305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67708" r="-290571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67708" r="-247099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67708" r="-277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118382" r="-290571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118382" r="-247099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118382" r="-277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220000" r="-290571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220000" r="-24709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220000" r="-2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08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E90DCF-0013-493C-9B72-F2133A0B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A5CB8-395E-4C58-A4F5-F9BD0F49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</a:pPr>
            <a:r>
              <a:rPr lang="vi-VN"/>
              <a:t>Mục tiêu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838200" y="1232268"/>
            <a:ext cx="10515600" cy="444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131FB-0611-4A10-846F-795D2CEE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565151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54EC3-A493-4CB3-8AE5-28D43C366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88" y="987425"/>
            <a:ext cx="6172200" cy="417353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Out: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Statistic = 1.3922816321904066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0.16695666625360317</a:t>
            </a:r>
            <a:endParaRPr lang="en-US" sz="20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FB8AFF-7239-46B0-863C-657D8C30255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5450"/>
            <a:ext cx="3932237" cy="278130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stats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stats.ttest_1samp(data,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27AA47D-C511-4203-9161-AD29E97C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996950"/>
            <a:ext cx="4229100" cy="2642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26790-2C6D-47A3-A722-EA183E66ADCD}"/>
              </a:ext>
            </a:extLst>
          </p:cNvPr>
          <p:cNvSpPr txBox="1"/>
          <p:nvPr/>
        </p:nvSpPr>
        <p:spPr>
          <a:xfrm>
            <a:off x="1095375" y="5170490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luận</a:t>
            </a:r>
            <a:r>
              <a:rPr lang="en-US" sz="1800" dirty="0"/>
              <a:t>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mức</a:t>
            </a:r>
            <a:r>
              <a:rPr lang="en-US" sz="1800" dirty="0"/>
              <a:t> ý </a:t>
            </a:r>
            <a:r>
              <a:rPr lang="en-US" sz="1800" dirty="0" err="1"/>
              <a:t>nghĩa</a:t>
            </a:r>
            <a:r>
              <a:rPr lang="en-US" sz="1800" dirty="0"/>
              <a:t> 5%, </a:t>
            </a:r>
            <a:r>
              <a:rPr lang="en-US" sz="1800" dirty="0" err="1"/>
              <a:t>chấp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giả</a:t>
            </a:r>
            <a:r>
              <a:rPr lang="en-US" sz="1800" dirty="0"/>
              <a:t> </a:t>
            </a:r>
            <a:r>
              <a:rPr lang="en-US" sz="1800" dirty="0" err="1"/>
              <a:t>thuyết</a:t>
            </a:r>
            <a:r>
              <a:rPr lang="en-US" sz="1800" dirty="0"/>
              <a:t>: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0 </a:t>
            </a:r>
          </a:p>
        </p:txBody>
      </p:sp>
    </p:spTree>
    <p:extLst>
      <p:ext uri="{BB962C8B-B14F-4D97-AF65-F5344CB8AC3E}">
        <p14:creationId xmlns:p14="http://schemas.microsoft.com/office/powerpoint/2010/main" val="275103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C48EFB-1DB6-4A87-82BC-5DC0D23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D99197-FBCF-4CEF-AA87-E7BBF7623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nhập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trung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bình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trên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tháng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ở </a:t>
            </a:r>
            <a:r>
              <a:rPr lang="en-US" dirty="0" err="1">
                <a:solidFill>
                  <a:srgbClr val="0070C0"/>
                </a:solidFill>
              </a:rPr>
              <a:t>Hà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Nội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Hồ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Chí</a:t>
            </a:r>
            <a:r>
              <a:rPr lang="en-US" dirty="0">
                <a:solidFill>
                  <a:srgbClr val="FF0000"/>
                </a:solidFill>
              </a:rPr>
              <a:t> Minh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năng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suất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/>
              <a:t>chăn</a:t>
            </a:r>
            <a:r>
              <a:rPr lang="en-US" dirty="0"/>
              <a:t> </a:t>
            </a:r>
            <a:r>
              <a:rPr lang="en-US" dirty="0" err="1"/>
              <a:t>nuôi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thức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ăn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cũ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thức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mới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endParaRPr lang="en-US" dirty="0"/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/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157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B70C-7109-4BFD-B2ED-CB3B2321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ACC9A-CB2D-40F5-B76F-A8102436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173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A1B-1A24-42A7-A6DD-8DA825D1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Thực </a:t>
                </a:r>
                <a:r>
                  <a:rPr lang="en-US" sz="2000" dirty="0" err="1"/>
                  <a:t>hiện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kiểm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định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Python</a:t>
                </a:r>
              </a:p>
              <a:p>
                <a:pPr marL="114300" indent="0">
                  <a:buNone/>
                </a:pPr>
                <a:r>
                  <a:rPr lang="en-US" sz="2000" dirty="0" err="1"/>
                  <a:t>Hàm</a:t>
                </a:r>
                <a:r>
                  <a:rPr lang="en-US" sz="2000" dirty="0"/>
                  <a:t> </a:t>
                </a:r>
                <a:r>
                  <a:rPr lang="en-US" sz="2000" b="1" dirty="0" err="1"/>
                  <a:t>scipy.stats.ttest</a:t>
                </a:r>
                <a:r>
                  <a:rPr lang="en-US" sz="2000" b="1" err="1"/>
                  <a:t>_</a:t>
                </a:r>
                <a:r>
                  <a:rPr lang="en-US" sz="2000" b="1"/>
                  <a:t>ind(a, b, equal_var) </a:t>
                </a:r>
                <a:endParaRPr lang="en-US" sz="2000" b="1" dirty="0"/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: bool, optional (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thường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chọn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False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tin)</a:t>
                </a: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scipy.stats.ttest_ind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FA8FB3-F0DF-4D34-A641-A39FE1D0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4C7-88E2-46EC-AFE6-F225B19DA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98A69-A1FC-40AC-AB5D-63FB2E52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0FAF2-1788-4D07-A34A-3764491FF9F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7176" y="2057400"/>
            <a:ext cx="4514850" cy="3811588"/>
          </a:xfrm>
        </p:spPr>
        <p:txBody>
          <a:bodyPr/>
          <a:lstStyle/>
          <a:p>
            <a:pPr algn="just"/>
            <a:r>
              <a:rPr lang="en-US" sz="1600" dirty="0"/>
              <a:t>	N</a:t>
            </a:r>
            <a:r>
              <a:rPr lang="vi-VN" sz="1600" dirty="0" err="1"/>
              <a:t>gười</a:t>
            </a:r>
            <a:r>
              <a:rPr lang="vi-VN" sz="1600" dirty="0"/>
              <a:t> ta cho </a:t>
            </a:r>
            <a:r>
              <a:rPr lang="vi-VN" sz="1600" dirty="0" err="1"/>
              <a:t>rằng</a:t>
            </a:r>
            <a:r>
              <a:rPr lang="vi-VN" sz="1600" dirty="0"/>
              <a:t> </a:t>
            </a:r>
            <a:r>
              <a:rPr lang="vi-VN" sz="1600" dirty="0" err="1"/>
              <a:t>loại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chăn</a:t>
            </a:r>
            <a:r>
              <a:rPr lang="en-US" sz="1600" dirty="0"/>
              <a:t> </a:t>
            </a:r>
            <a:r>
              <a:rPr lang="vi-VN" sz="1600" dirty="0"/>
              <a:t>nuôi </a:t>
            </a:r>
            <a:r>
              <a:rPr lang="vi-VN" sz="1600" dirty="0" err="1"/>
              <a:t>mới</a:t>
            </a:r>
            <a:r>
              <a:rPr lang="vi-VN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làm</a:t>
            </a:r>
            <a:r>
              <a:rPr lang="vi-VN" sz="1600" dirty="0"/>
              <a:t> tăng </a:t>
            </a:r>
            <a:r>
              <a:rPr lang="vi-VN" sz="1600" dirty="0" err="1"/>
              <a:t>trọng</a:t>
            </a:r>
            <a:r>
              <a:rPr lang="vi-VN" sz="1600" dirty="0"/>
              <a:t> </a:t>
            </a:r>
            <a:r>
              <a:rPr lang="vi-VN" sz="1600" dirty="0" err="1"/>
              <a:t>lượng</a:t>
            </a:r>
            <a:r>
              <a:rPr lang="vi-VN" sz="1600" dirty="0"/>
              <a:t> trung </a:t>
            </a:r>
            <a:r>
              <a:rPr lang="vi-VN" sz="1600" dirty="0" err="1"/>
              <a:t>bình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mỗi</a:t>
            </a:r>
            <a:r>
              <a:rPr lang="vi-VN" sz="1600" dirty="0"/>
              <a:t> con </a:t>
            </a:r>
            <a:r>
              <a:rPr lang="vi-VN" sz="1600" dirty="0" err="1"/>
              <a:t>lợn</a:t>
            </a:r>
            <a:r>
              <a:rPr lang="vi-VN" sz="1600" dirty="0"/>
              <a:t> so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 khi </a:t>
            </a:r>
            <a:r>
              <a:rPr lang="en-US" sz="1600" dirty="0" err="1"/>
              <a:t>xuất</a:t>
            </a:r>
            <a:r>
              <a:rPr lang="vi-VN" sz="1600" dirty="0"/>
              <a:t> </a:t>
            </a:r>
            <a:r>
              <a:rPr lang="vi-VN" sz="1600" dirty="0" err="1"/>
              <a:t>chuồng</a:t>
            </a:r>
            <a:r>
              <a:rPr lang="vi-VN" sz="1600" dirty="0"/>
              <a:t>  thêm 2kg/con</a:t>
            </a:r>
            <a:r>
              <a:rPr lang="vi-VN" sz="1600"/>
              <a:t>. </a:t>
            </a:r>
            <a:endParaRPr lang="en-US" sz="1600"/>
          </a:p>
          <a:p>
            <a:pPr algn="just"/>
            <a:r>
              <a:rPr lang="vi-VN" sz="1600"/>
              <a:t>Người </a:t>
            </a:r>
            <a:r>
              <a:rPr lang="vi-VN" sz="1600" dirty="0"/>
              <a:t>ta </a:t>
            </a:r>
            <a:r>
              <a:rPr lang="vi-VN" sz="1600" dirty="0" err="1"/>
              <a:t>tiến</a:t>
            </a:r>
            <a:r>
              <a:rPr lang="vi-VN" sz="1600" dirty="0"/>
              <a:t> </a:t>
            </a:r>
            <a:r>
              <a:rPr lang="vi-VN" sz="1600" dirty="0" err="1"/>
              <a:t>hành</a:t>
            </a:r>
            <a:r>
              <a:rPr lang="vi-VN" sz="1600" dirty="0"/>
              <a:t> cân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nhóm</a:t>
            </a:r>
            <a:r>
              <a:rPr lang="vi-VN" sz="1600" dirty="0"/>
              <a:t>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cho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, </a:t>
            </a:r>
            <a:r>
              <a:rPr lang="vi-VN" sz="1600" dirty="0" err="1"/>
              <a:t>và</a:t>
            </a:r>
            <a:r>
              <a:rPr lang="vi-VN" sz="1600" dirty="0"/>
              <a:t>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chăn nuôi </a:t>
            </a:r>
            <a:r>
              <a:rPr lang="vi-VN" sz="1600" dirty="0" err="1"/>
              <a:t>bằng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anh </a:t>
            </a:r>
            <a:r>
              <a:rPr lang="vi-VN" sz="1600" dirty="0" err="1"/>
              <a:t>cũ</a:t>
            </a:r>
            <a:r>
              <a:rPr lang="vi-VN" sz="1600" dirty="0"/>
              <a:t>.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mức</a:t>
            </a:r>
            <a:r>
              <a:rPr lang="vi-VN" sz="1600" dirty="0"/>
              <a:t> ý </a:t>
            </a:r>
            <a:r>
              <a:rPr lang="vi-VN" sz="1600" dirty="0" err="1"/>
              <a:t>nghĩa</a:t>
            </a:r>
            <a:r>
              <a:rPr lang="vi-VN" sz="1600" dirty="0"/>
              <a:t> </a:t>
            </a:r>
            <a:r>
              <a:rPr lang="vi-VN" sz="1600" dirty="0" err="1"/>
              <a:t>bằng</a:t>
            </a:r>
            <a:r>
              <a:rPr lang="vi-VN" sz="1600" dirty="0"/>
              <a:t> 10%</a:t>
            </a:r>
            <a:r>
              <a:rPr lang="en-US" sz="1600" dirty="0"/>
              <a:t> </a:t>
            </a:r>
            <a:r>
              <a:rPr lang="en-US" sz="1600" dirty="0" err="1"/>
              <a:t>hãy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thuyết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0" name="Picture 9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DA00F38E-77AF-43A1-9DD2-CA7F63EB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5687"/>
            <a:ext cx="4753166" cy="45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9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≥</m:t>
                    </m:r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2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       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(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trong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đó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1~ new, 2~  old)</a:t>
                </a:r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𝜇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&gt;2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pandas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matplotlib.pyplot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plt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seaborn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pd.read_csv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"thuc_An_Chan_Nuoi.csv"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so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sánh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phân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bố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của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2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thuộc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tính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sns.pairplot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biến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đổi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dữ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liệu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trước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khi đưa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vào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thức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ăn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mới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không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]-</a:t>
                </a:r>
                <a:r>
                  <a:rPr lang="vi-VN" sz="19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en-US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 2 kg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  <a:blipFill>
                <a:blip r:embed="rId2"/>
                <a:stretch>
                  <a:fillRect l="-291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9ED74735-EAF6-455B-8AD7-D66E7C84D2A7}"/>
              </a:ext>
            </a:extLst>
          </p:cNvPr>
          <p:cNvSpPr/>
          <p:nvPr/>
        </p:nvSpPr>
        <p:spPr>
          <a:xfrm rot="10566097">
            <a:off x="3069038" y="1141265"/>
            <a:ext cx="469899" cy="10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9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A69-BC1B-4D50-91A6-C9638E1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C8B54-1B83-4CA6-A4C8-40BAF9356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</a:rPr>
              <a:t>K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iểm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suất</a:t>
            </a:r>
            <a:endParaRPr lang="en-US" b="0" i="0" dirty="0">
              <a:solidFill>
                <a:srgbClr val="61616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statistic=-1.9734203923573161, 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=0.051322855696802144</a:t>
            </a: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Kiểm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suất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con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2 kg/con</a:t>
            </a: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statistic=-6.683254264331812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=1.5334614691649278e-09</a:t>
            </a:r>
          </a:p>
          <a:p>
            <a:pPr marL="114300" indent="0">
              <a:buNone/>
            </a:pPr>
            <a:r>
              <a:rPr lang="en-US" b="0" dirty="0">
                <a:solidFill>
                  <a:srgbClr val="616161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Thức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ăn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suất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nhưng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2kg/con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829D-A3AA-43F8-94CB-39797FD9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9C04-4599-4E5A-9EF2-1B3024549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mỡ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cholesterol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B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86451F-1267-4B05-A4AE-447DD11AC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45996"/>
              </p:ext>
            </p:extLst>
          </p:nvPr>
        </p:nvGraphicFramePr>
        <p:xfrm>
          <a:off x="1163898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 </a:t>
                      </a:r>
                    </a:p>
                    <a:p>
                      <a:pPr algn="ctr"/>
                      <a:r>
                        <a:rPr lang="en-US" dirty="0" err="1"/>
                        <a:t>bệnh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trước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sau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A553A7-DB1A-475B-905A-6B073E8E4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83608"/>
              </p:ext>
            </p:extLst>
          </p:nvPr>
        </p:nvGraphicFramePr>
        <p:xfrm>
          <a:off x="6362860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Cái bánh mỳ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Chiều dài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Đường kính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1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147F-5C94-4765-A476-F348A82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14A6-FDB6-42B9-A19F-2E34B652B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282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dirty="0"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1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42C210-4683-4671-A2EF-85BDD6AFFB2C}"/>
              </a:ext>
            </a:extLst>
          </p:cNvPr>
          <p:cNvSpPr/>
          <p:nvPr/>
        </p:nvSpPr>
        <p:spPr>
          <a:xfrm>
            <a:off x="1913887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816CE-BB4C-4541-A214-6EB6DB319DB2}"/>
              </a:ext>
            </a:extLst>
          </p:cNvPr>
          <p:cNvSpPr/>
          <p:nvPr/>
        </p:nvSpPr>
        <p:spPr>
          <a:xfrm>
            <a:off x="4771402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Phân tích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5ED11-9023-468E-83A2-BD4B0FDFC525}"/>
              </a:ext>
            </a:extLst>
          </p:cNvPr>
          <p:cNvSpPr/>
          <p:nvPr/>
        </p:nvSpPr>
        <p:spPr>
          <a:xfrm>
            <a:off x="7174937" y="1401510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luận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F2B080-1575-4C4A-9B77-4A6F2F04294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238485" y="1743342"/>
            <a:ext cx="153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24D72-6866-435D-BE50-E3DE09012C7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096000" y="1743342"/>
            <a:ext cx="1078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D1BC81B-9E64-486A-91C4-BFCDD24B4C1C}"/>
              </a:ext>
            </a:extLst>
          </p:cNvPr>
          <p:cNvSpPr/>
          <p:nvPr/>
        </p:nvSpPr>
        <p:spPr>
          <a:xfrm>
            <a:off x="1913887" y="2719209"/>
            <a:ext cx="1324598" cy="68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Yêu cầu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D88FCE-E7A8-469F-83A2-AA55457CA700}"/>
              </a:ext>
            </a:extLst>
          </p:cNvPr>
          <p:cNvSpPr/>
          <p:nvPr/>
        </p:nvSpPr>
        <p:spPr>
          <a:xfrm>
            <a:off x="9286801" y="1401510"/>
            <a:ext cx="1512606" cy="6836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458733-80F8-4584-91DE-C77FDD432049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>
            <a:off x="8499535" y="1743342"/>
            <a:ext cx="78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927BF3A-3FA5-47D6-AC0F-D4B59B76D868}"/>
              </a:ext>
            </a:extLst>
          </p:cNvPr>
          <p:cNvSpPr/>
          <p:nvPr/>
        </p:nvSpPr>
        <p:spPr>
          <a:xfrm>
            <a:off x="4771402" y="2719209"/>
            <a:ext cx="1324598" cy="6836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Kiểm định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B20D99-E49F-4597-9241-BBC18752DBD1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238485" y="3061041"/>
            <a:ext cx="1532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89743D-D834-4497-8E14-4643322AAD61}"/>
              </a:ext>
            </a:extLst>
          </p:cNvPr>
          <p:cNvSpPr/>
          <p:nvPr/>
        </p:nvSpPr>
        <p:spPr>
          <a:xfrm>
            <a:off x="7174937" y="3208946"/>
            <a:ext cx="1324598" cy="6836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077A3D-1D06-4B8E-B4CC-E478B88CC052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6096000" y="3061041"/>
            <a:ext cx="1078937" cy="48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9F0A67-6CAD-40D0-8A77-A2511FE8C251}"/>
              </a:ext>
            </a:extLst>
          </p:cNvPr>
          <p:cNvCxnSpPr>
            <a:cxnSpLocks/>
            <a:stCxn id="25" idx="3"/>
            <a:endCxn id="15" idx="4"/>
          </p:cNvCxnSpPr>
          <p:nvPr/>
        </p:nvCxnSpPr>
        <p:spPr>
          <a:xfrm flipV="1">
            <a:off x="6096000" y="2085174"/>
            <a:ext cx="3947104" cy="97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964C-1380-429C-B0ED-BC9A770A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Hàm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dụng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2400" b="1" dirty="0" err="1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scipy.stats.ttest</a:t>
                </a:r>
                <a:r>
                  <a:rPr lang="en-US" sz="2400" b="1" err="1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_</a:t>
                </a:r>
                <a:r>
                  <a:rPr lang="en-US" sz="2400" b="1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rel(a, b)</a:t>
                </a: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(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phải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cùng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độ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dài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)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scipy.stats.ttest_rel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688-CC7C-47EC-9D2B-9BB55D55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58AD7-45F7-480B-8706-6101EDC97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55D50D-9083-4386-A2C2-C0AB69F4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</p:spPr>
            <p:txBody>
              <a:bodyPr>
                <a:normAutofit/>
              </a:bodyPr>
              <a:lstStyle/>
              <a:p>
                <a:pPr marL="25400" indent="0">
                  <a:buNone/>
                </a:pPr>
                <a:r>
                  <a:rPr lang="en-US" sz="2000" dirty="0"/>
                  <a:t>Gọi d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lệch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giữa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trước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về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cân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nặng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của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trẻ</a:t>
                </a:r>
                <a:endParaRPr lang="en-US" sz="2000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0</a:t>
                </a: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scipy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stats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pandas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pd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df =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pd.read_csv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"Man_Non.csv"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index_col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"STT"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print(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stats.ttest_rel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'before'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],df[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'after'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 ))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endParaRPr lang="en-US" sz="2400" dirty="0"/>
              </a:p>
              <a:p>
                <a:pPr marL="25400" indent="0">
                  <a:buNone/>
                </a:pP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:</a:t>
                </a:r>
              </a:p>
              <a:p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statistic=1.3430356655317932</a:t>
                </a:r>
              </a:p>
              <a:p>
                <a:r>
                  <a:rPr lang="en-US" sz="2000" b="0" i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pvalue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=0.19595103999396823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  <a:blipFill>
                <a:blip r:embed="rId3"/>
                <a:stretch>
                  <a:fillRect l="-1723" b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57E3A8-E349-4490-A872-4FB21A22FB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9368" y="2057400"/>
            <a:ext cx="4482658" cy="381158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cứu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do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xáo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trộn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tâm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cũng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sụt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chương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chiêu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mầm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so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ngày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đầu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hề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Hội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phụ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huynh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tiến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trước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4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0D59D9-44C7-4BC4-9AE9-57C3D7BE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Wilcoxon test (kiểm định cặp)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37724-78B6-47FF-9A95-4149D5D17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thang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9154D29-DF81-4EE8-8DDF-83DEA5AE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47" y="2789358"/>
            <a:ext cx="5413395" cy="31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F71B-E09C-4510-91BF-6F255030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Hàm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 </a:t>
                </a:r>
                <a:r>
                  <a:rPr lang="en-US" b="1" dirty="0" err="1"/>
                  <a:t>scipy.stats</a:t>
                </a:r>
                <a:r>
                  <a:rPr lang="en-US" b="1" err="1"/>
                  <a:t>.</a:t>
                </a:r>
                <a:r>
                  <a:rPr lang="en-US" b="1"/>
                  <a:t>Wilcoxon(X, Y)</a:t>
                </a:r>
                <a:endParaRPr lang="en-US" b="1" dirty="0"/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Parameters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thứ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nhật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hiệu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2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được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theo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cặp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Y: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defaut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None</a:t>
                </a:r>
                <a:r>
                  <a:rPr lang="en-US" sz="1400" i="1" dirty="0">
                    <a:solidFill>
                      <a:srgbClr val="76838F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–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dãy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của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thuộc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tính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thứ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2</a:t>
                </a: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alternative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{“two-sided”, “greater”, “less”}, optional’</a:t>
                </a:r>
                <a:endParaRPr lang="en-US" sz="1400" i="1" dirty="0">
                  <a:solidFill>
                    <a:srgbClr val="76838F"/>
                  </a:solidFill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kiểm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định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hai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phải</a:t>
                </a:r>
                <a:endParaRPr lang="en-US" sz="1400" b="1" dirty="0">
                  <a:solidFill>
                    <a:srgbClr val="4A4A4A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lv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Statistic: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float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Pvalue</a:t>
                </a: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float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cách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đọc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𝑝𝑣𝑎𝑙𝑢𝑒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𝛼</m:t>
                    </m:r>
                  </m:oMath>
                </a14:m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-→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Bác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bỏ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H0,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chấp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nhận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H1</a:t>
                </a: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2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6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0FD40C-7FEF-4DB1-9E85-F5FEE52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stats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 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ra: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d= [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stats.wilcoxon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(d))</a:t>
            </a: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quả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statistic=36.5,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pvalue</a:t>
            </a: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=0.31023779780459937</a:t>
            </a:r>
            <a:endParaRPr lang="en-US" sz="1800" b="1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0EB60-F31D-41AD-8064-EF6812B1AB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0698" y="902825"/>
            <a:ext cx="3811327" cy="49661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Alain Delon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Nội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vừa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tung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đỏ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borheaux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liệu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lấy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15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giúp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đủ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cơ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sở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98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AE803-E2DE-47F1-9042-0C48D1D8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97300-B6F7-485D-BAC9-85CACAE6A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Qua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(one sample T test)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(independent T test)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(pair T test)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(Wilcoxon)</a:t>
            </a:r>
          </a:p>
        </p:txBody>
      </p:sp>
    </p:spTree>
    <p:extLst>
      <p:ext uri="{BB962C8B-B14F-4D97-AF65-F5344CB8AC3E}">
        <p14:creationId xmlns:p14="http://schemas.microsoft.com/office/powerpoint/2010/main" val="168482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F59EC-E32E-4CCD-AC13-951A6FE8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D523B-5F94-4D03-ADDC-7AD6F556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C8CEDD-786E-431E-9DF8-E890FA24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0" y="681036"/>
            <a:ext cx="8782620" cy="5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2A96-518E-47E5-ABB3-E609683A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57D04-A571-451D-AD14-49ACA1DCC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ABF3-BB71-4986-A294-00EC4F71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đinh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EBC62-2BA6-4A1F-AA6E-F7D4BE255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13" y="1701819"/>
            <a:ext cx="4490261" cy="402962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b="1" i="1" dirty="0" err="1"/>
              <a:t>Kiểm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</a:t>
            </a:r>
            <a:r>
              <a:rPr lang="en-US" b="1" i="1" dirty="0" err="1"/>
              <a:t>giả</a:t>
            </a:r>
            <a:r>
              <a:rPr lang="en-US" b="1" i="1" dirty="0"/>
              <a:t> </a:t>
            </a:r>
            <a:r>
              <a:rPr lang="en-US" b="1" i="1" dirty="0" err="1"/>
              <a:t>thuyết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6B1EE1-650A-4FE1-90E4-3B2DB59E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06" y="1358405"/>
            <a:ext cx="7416394" cy="41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1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3D7-DFD7-40A7-B347-8C36A8C0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16195-CEA7-45B5-A697-0ED3604AF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201628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dirty="0"/>
              <a:t>: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.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bộc</a:t>
            </a:r>
            <a:r>
              <a:rPr lang="en-US" b="1" dirty="0"/>
              <a:t> </a:t>
            </a:r>
            <a:r>
              <a:rPr lang="en-US" b="1" dirty="0" err="1"/>
              <a:t>lộ</a:t>
            </a:r>
            <a:r>
              <a:rPr lang="en-US" dirty="0"/>
              <a:t>: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tiềm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 algn="just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hài</a:t>
            </a:r>
            <a:r>
              <a:rPr lang="en-US" sz="2400" dirty="0"/>
              <a:t> </a:t>
            </a:r>
            <a:r>
              <a:rPr lang="en-US" sz="2400" dirty="0" err="1"/>
              <a:t>lòng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.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Tổng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thể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chung</a:t>
            </a:r>
            <a:r>
              <a:rPr lang="en-US" sz="2400" dirty="0">
                <a:sym typeface="Wingdings" panose="05000000000000000000" pitchFamily="2" charset="2"/>
              </a:rPr>
              <a:t> bao </a:t>
            </a:r>
            <a:r>
              <a:rPr lang="en-US" sz="2400" dirty="0" err="1">
                <a:sym typeface="Wingdings" panose="05000000000000000000" pitchFamily="2" charset="2"/>
              </a:rPr>
              <a:t>gồm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cũ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đang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sử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dụng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dịch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vụ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mới</a:t>
            </a:r>
            <a:endParaRPr lang="en-US" sz="2400" dirty="0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5F478F88-914C-4A90-8CDF-43F267F88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135573"/>
              </p:ext>
            </p:extLst>
          </p:nvPr>
        </p:nvGraphicFramePr>
        <p:xfrm>
          <a:off x="9340770" y="973606"/>
          <a:ext cx="2851230" cy="196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4" imgW="4600071" imgH="3164137" progId="Photoshop.Image.5">
                  <p:embed/>
                </p:oleObj>
              </mc:Choice>
              <mc:Fallback>
                <p:oleObj name="Image" r:id="rId4" imgW="4600071" imgH="3164137" progId="Photoshop.Image.5">
                  <p:embed/>
                  <p:pic>
                    <p:nvPicPr>
                      <p:cNvPr id="4" name="Content Placeholder 8">
                        <a:extLst>
                          <a:ext uri="{FF2B5EF4-FFF2-40B4-BE49-F238E27FC236}">
                            <a16:creationId xmlns:a16="http://schemas.microsoft.com/office/drawing/2014/main" id="{3DDCD2A9-E28F-471C-9192-308CA96AA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0770" y="973606"/>
                        <a:ext cx="2851230" cy="196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4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5D8C-8844-4CFD-B33B-92A03906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6D62-970E-4D1B-B718-CB83563B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7226"/>
            <a:ext cx="10271125" cy="5169738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2E6C846-0DAC-4712-9F91-98A05B8B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388" y="6323013"/>
            <a:ext cx="1905000" cy="463550"/>
          </a:xfrm>
        </p:spPr>
        <p:txBody>
          <a:bodyPr/>
          <a:lstStyle/>
          <a:p>
            <a:r>
              <a:rPr lang="en-US"/>
              <a:t>Chap 1-</a:t>
            </a:r>
            <a:fld id="{CF1A4DEA-DF54-4464-83FE-79BCE962D3C9}" type="slidenum">
              <a:rPr lang="en-US"/>
              <a:pPr/>
              <a:t>8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2A05C7-F050-4607-B76C-98D5BC824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085" y="2085834"/>
            <a:ext cx="2209800" cy="2162719"/>
          </a:xfrm>
          <a:prstGeom prst="rect">
            <a:avLst/>
          </a:prstGeom>
          <a:solidFill>
            <a:srgbClr val="FFE57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14DD15-E988-46C4-93AB-0F7D76E0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293" y="2224277"/>
            <a:ext cx="924251" cy="83034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3305E62-D607-482B-AF94-2436B664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172" y="1988988"/>
            <a:ext cx="619721" cy="64633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CD59964-BBF0-4729-B81E-1D0DB857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97" y="3832296"/>
            <a:ext cx="15231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</a:rPr>
              <a:t>Tổng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thể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chung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794B3BB-FCBB-4F55-9C51-0FD63E962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846" y="2746842"/>
            <a:ext cx="868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err="1">
                <a:solidFill>
                  <a:schemeClr val="tx1"/>
                </a:solidFill>
              </a:rPr>
              <a:t>Mẫu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1281D4CF-65F4-46ED-A009-07C3B06B9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440238"/>
            <a:ext cx="2209801" cy="523220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,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</a:p>
          <a:p>
            <a:pPr eaLnBrk="0" hangingPunct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9320D2A-1B64-4556-904E-02EB5CCA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457" y="3431672"/>
            <a:ext cx="2565391" cy="307777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8BA87153-5D83-4AD4-B556-7966D1DDA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995" y="5995367"/>
            <a:ext cx="8405480" cy="477054"/>
          </a:xfrm>
          <a:prstGeom prst="rect">
            <a:avLst/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500" dirty="0" err="1"/>
              <a:t>Suy</a:t>
            </a:r>
            <a:r>
              <a:rPr lang="en-US" sz="2500" dirty="0"/>
              <a:t> </a:t>
            </a:r>
            <a:r>
              <a:rPr lang="en-US" sz="2500" dirty="0" err="1"/>
              <a:t>luận</a:t>
            </a:r>
            <a:r>
              <a:rPr lang="en-US" sz="2500" dirty="0"/>
              <a:t> </a:t>
            </a:r>
            <a:r>
              <a:rPr lang="en-US" sz="2500" dirty="0" err="1"/>
              <a:t>về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chung</a:t>
            </a:r>
            <a:r>
              <a:rPr lang="en-US" sz="2500" dirty="0"/>
              <a:t> 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mẫu</a:t>
            </a:r>
            <a:endParaRPr lang="en-US" sz="2500" dirty="0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B3E8785-5111-4DD5-BF65-5D7F8E5F6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739" y="2119959"/>
            <a:ext cx="2859610" cy="25176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6299FA57-A98A-4DE1-A559-D28DC49F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625" y="1988988"/>
            <a:ext cx="1395413" cy="488950"/>
          </a:xfrm>
          <a:prstGeom prst="rightArrow">
            <a:avLst>
              <a:gd name="adj1" fmla="val 50000"/>
              <a:gd name="adj2" fmla="val 7134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84B5D8A5-6E42-4A18-92D9-E041F2034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283" y="2570163"/>
            <a:ext cx="542925" cy="2846387"/>
          </a:xfrm>
          <a:prstGeom prst="downArrow">
            <a:avLst>
              <a:gd name="adj1" fmla="val 50000"/>
              <a:gd name="adj2" fmla="val 1310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B7D62A26-6E2A-4DC5-84D0-FF45596C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994" y="5474384"/>
            <a:ext cx="8293751" cy="487363"/>
          </a:xfrm>
          <a:prstGeom prst="leftArrow">
            <a:avLst>
              <a:gd name="adj1" fmla="val 50000"/>
              <a:gd name="adj2" fmla="val 36986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3B07B4EC-A2BC-4EE8-94BA-20ACB2295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65" y="2975630"/>
            <a:ext cx="465138" cy="2846387"/>
          </a:xfrm>
          <a:prstGeom prst="upArrow">
            <a:avLst>
              <a:gd name="adj1" fmla="val 50000"/>
              <a:gd name="adj2" fmla="val 152986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E9DE76B9-2681-4026-AD5F-846BF697E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4" y="2130187"/>
            <a:ext cx="978623" cy="412890"/>
          </a:xfrm>
          <a:prstGeom prst="rightArrow">
            <a:avLst>
              <a:gd name="adj1" fmla="val 50000"/>
              <a:gd name="adj2" fmla="val 6737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Date Placeholder 18">
            <a:extLst>
              <a:ext uri="{FF2B5EF4-FFF2-40B4-BE49-F238E27FC236}">
                <a16:creationId xmlns:a16="http://schemas.microsoft.com/office/drawing/2014/main" id="{D3177CE7-4393-49EE-B3CA-9AB266A5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29376"/>
            <a:ext cx="2133600" cy="365125"/>
          </a:xfrm>
        </p:spPr>
        <p:txBody>
          <a:bodyPr/>
          <a:lstStyle/>
          <a:p>
            <a:fld id="{51AC3DA4-8312-4560-A603-3BEEFE68E9A8}" type="datetime1">
              <a:rPr lang="en-US" smtClean="0"/>
              <a:t>11/16/2022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4A6-0E1F-4DCD-8F05-9F00A634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BD4C-1F59-4F25-A836-6F56930A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215" y="973606"/>
            <a:ext cx="7661938" cy="5056942"/>
          </a:xfrm>
        </p:spPr>
        <p:txBody>
          <a:bodyPr/>
          <a:lstStyle/>
          <a:p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kê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vấn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tổng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thế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chung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Ví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: </a:t>
            </a: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, 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người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dân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Mỹ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năm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tiêu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2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lít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 Coca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Coca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xanh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yêu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Caca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nâu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truyền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LifeBoy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phần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lớn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tiến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phiên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đại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trà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?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1026" name="Picture 2" descr="Image result for coca cola">
            <a:extLst>
              <a:ext uri="{FF2B5EF4-FFF2-40B4-BE49-F238E27FC236}">
                <a16:creationId xmlns:a16="http://schemas.microsoft.com/office/drawing/2014/main" id="{185D7089-1864-4D4B-B42C-A7B1BAAB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401" y="1307035"/>
            <a:ext cx="3093353" cy="21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een coca cola">
            <a:extLst>
              <a:ext uri="{FF2B5EF4-FFF2-40B4-BE49-F238E27FC236}">
                <a16:creationId xmlns:a16="http://schemas.microsoft.com/office/drawing/2014/main" id="{620292E6-0417-4F6D-8810-2606B469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514" y="3502077"/>
            <a:ext cx="21431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1796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heme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3163</Words>
  <Application>Microsoft Office PowerPoint</Application>
  <PresentationFormat>Widescreen</PresentationFormat>
  <Paragraphs>384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Open Sans SemiBold</vt:lpstr>
      <vt:lpstr>Calibri</vt:lpstr>
      <vt:lpstr>Consolas</vt:lpstr>
      <vt:lpstr>Symbol</vt:lpstr>
      <vt:lpstr>Arial</vt:lpstr>
      <vt:lpstr>Cambria Math</vt:lpstr>
      <vt:lpstr>Open Sans</vt:lpstr>
      <vt:lpstr>Wingdings</vt:lpstr>
      <vt:lpstr>SlideTheme2</vt:lpstr>
      <vt:lpstr>Image</vt:lpstr>
      <vt:lpstr>Bài 6 Kiểm định giả thuyết</vt:lpstr>
      <vt:lpstr>Mục tiêu</vt:lpstr>
      <vt:lpstr>Thảo luận</vt:lpstr>
      <vt:lpstr>PowerPoint Presentation</vt:lpstr>
      <vt:lpstr>Nội dung</vt:lpstr>
      <vt:lpstr>Kiểm đinh giả thuyết</vt:lpstr>
      <vt:lpstr>Tổng thể chung ta tổng thể mẫu</vt:lpstr>
      <vt:lpstr>Tổng thể mẫu</vt:lpstr>
      <vt:lpstr>Giả thuyết thống kê</vt:lpstr>
      <vt:lpstr>Cách viết giả thuyết</vt:lpstr>
      <vt:lpstr>Bài tâp</vt:lpstr>
      <vt:lpstr>Các loại sai lầm khi kiểm định giả thuyết</vt:lpstr>
      <vt:lpstr>Các bước tiến hành một kiểm định giả thuyết</vt:lpstr>
      <vt:lpstr>Kiểm định giả thuyết cho giá trị trung bình </vt:lpstr>
      <vt:lpstr>Kiểm định giả thuyết cho giá trị trung bình </vt:lpstr>
      <vt:lpstr>Thực hiện kiểm định giả thuyết cho giá trị trung bình</vt:lpstr>
      <vt:lpstr>Thực hiện kiểm định giả thuyết cho giá trị trung bình </vt:lpstr>
      <vt:lpstr>Đọc kết quả kiểm định</vt:lpstr>
      <vt:lpstr>Demo</vt:lpstr>
      <vt:lpstr>Ví dụ 1: </vt:lpstr>
      <vt:lpstr>So sánh giá trị trung bình: hai mẫu độc lập</vt:lpstr>
      <vt:lpstr>So sánh giá trị trung bình: hai mẫu độc lập</vt:lpstr>
      <vt:lpstr>So sánh giá trị trung bình: hai mẫu độc lập</vt:lpstr>
      <vt:lpstr>Demo</vt:lpstr>
      <vt:lpstr>Ví dụ 1</vt:lpstr>
      <vt:lpstr>PowerPoint Presentation</vt:lpstr>
      <vt:lpstr>PowerPoint Presentation</vt:lpstr>
      <vt:lpstr>So sánh giá trị trung bình: hai mẫu phụ thuộc</vt:lpstr>
      <vt:lpstr>Pair T test</vt:lpstr>
      <vt:lpstr>Thực hiện kiểm định</vt:lpstr>
      <vt:lpstr>Demo</vt:lpstr>
      <vt:lpstr>Tình huống</vt:lpstr>
      <vt:lpstr>Wilcoxon test (kiểm định cặp)</vt:lpstr>
      <vt:lpstr>Thực hiện kiểm định</vt:lpstr>
      <vt:lpstr>PowerPoint Presentation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5 Biến, kiểu dữ liệu và toán tử</dc:title>
  <dc:creator>Nhật Nguyễn Khắc</dc:creator>
  <cp:lastModifiedBy>Ha Minh Tan</cp:lastModifiedBy>
  <cp:revision>61</cp:revision>
  <dcterms:created xsi:type="dcterms:W3CDTF">2017-03-15T10:39:15Z</dcterms:created>
  <dcterms:modified xsi:type="dcterms:W3CDTF">2022-11-16T14:43:26Z</dcterms:modified>
</cp:coreProperties>
</file>